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17436D-2271-4D6F-8ED1-BFA800D4CD53}">
  <a:tblStyle styleId="{7917436D-2271-4D6F-8ED1-BFA800D4CD53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AE9E7"/>
          </a:solidFill>
        </a:fill>
      </a:tcStyle>
    </a:wholeTbl>
    <a:band1H>
      <a:tcTxStyle/>
      <a:tcStyle>
        <a:tcBdr/>
        <a:fill>
          <a:solidFill>
            <a:srgbClr val="F5D1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5D1CD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AE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be4afdc3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be4afdc3d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be4afdc3d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be4afdc3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be4afdc3d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be4afdc3d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be4afdc3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be4afdc3d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2be4afdc3d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be4afdc3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be4afdc3d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2be4afdc3d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be4afdc3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be4afdc3d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2be4afdc3d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be4afdc3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be4afdc3d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2be4afdc3d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be4afdc3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be4afdc3d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2be4afdc3d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e4afdc3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e4afdc3d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2be4afdc3d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be4afdc3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be4afdc3d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2be4afdc3d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be4afdc3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be4afdc3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2be4afdc3d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IDV - Insured Declared Value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bec041f70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bec041f70_3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2bec041f70_3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Profitability - Revenue / Max(Revenue) * 100</a:t>
            </a:r>
            <a:endParaRPr/>
          </a:p>
        </p:txBody>
      </p:sp>
      <p:sp>
        <p:nvSpPr>
          <p:cNvPr id="277" name="Google Shape;2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e4afdc3d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be4afdc3d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2be4afdc3d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be4afdc3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be4afdc3d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be4afdc3d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be4afdc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be4afdc3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2be4afdc3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Google Shape;28;p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dt" idx="10"/>
          </p:nvPr>
        </p:nvSpPr>
        <p:spPr>
          <a:xfrm rot="5400000">
            <a:off x="10158984" y="1792224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3" name="Google Shape;33;p2"/>
          <p:cNvSpPr txBox="1">
            <a:spLocks noGrp="1"/>
          </p:cNvSpPr>
          <p:nvPr>
            <p:ph type="ftr" idx="11"/>
          </p:nvPr>
        </p:nvSpPr>
        <p:spPr>
          <a:xfrm rot="5400000">
            <a:off x="8951976" y="3227832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6" name="Google Shape;126;p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1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42"/>
                  </a:lnTo>
                  <a:lnTo>
                    <a:pt x="120000" y="42"/>
                  </a:lnTo>
                  <a:lnTo>
                    <a:pt x="117280" y="1092"/>
                  </a:lnTo>
                  <a:lnTo>
                    <a:pt x="114560" y="2100"/>
                  </a:lnTo>
                  <a:lnTo>
                    <a:pt x="111841" y="3067"/>
                  </a:lnTo>
                  <a:lnTo>
                    <a:pt x="109104" y="3907"/>
                  </a:lnTo>
                  <a:lnTo>
                    <a:pt x="106385" y="4747"/>
                  </a:lnTo>
                  <a:lnTo>
                    <a:pt x="103648" y="5546"/>
                  </a:lnTo>
                  <a:lnTo>
                    <a:pt x="100945" y="6218"/>
                  </a:lnTo>
                  <a:lnTo>
                    <a:pt x="98209" y="6848"/>
                  </a:lnTo>
                  <a:lnTo>
                    <a:pt x="95489" y="7436"/>
                  </a:lnTo>
                  <a:lnTo>
                    <a:pt x="92804" y="7941"/>
                  </a:lnTo>
                  <a:lnTo>
                    <a:pt x="90101" y="8445"/>
                  </a:lnTo>
                  <a:lnTo>
                    <a:pt x="87415" y="8865"/>
                  </a:lnTo>
                  <a:lnTo>
                    <a:pt x="84746" y="9201"/>
                  </a:lnTo>
                  <a:lnTo>
                    <a:pt x="82077" y="9537"/>
                  </a:lnTo>
                  <a:lnTo>
                    <a:pt x="79442" y="9831"/>
                  </a:lnTo>
                  <a:lnTo>
                    <a:pt x="76824" y="10042"/>
                  </a:lnTo>
                  <a:lnTo>
                    <a:pt x="74206" y="10210"/>
                  </a:lnTo>
                  <a:lnTo>
                    <a:pt x="71621" y="10378"/>
                  </a:lnTo>
                  <a:lnTo>
                    <a:pt x="69054" y="10462"/>
                  </a:lnTo>
                  <a:lnTo>
                    <a:pt x="66503" y="10546"/>
                  </a:lnTo>
                  <a:lnTo>
                    <a:pt x="63986" y="10588"/>
                  </a:lnTo>
                  <a:lnTo>
                    <a:pt x="61486" y="10546"/>
                  </a:lnTo>
                  <a:lnTo>
                    <a:pt x="59020" y="10546"/>
                  </a:lnTo>
                  <a:lnTo>
                    <a:pt x="56570" y="10462"/>
                  </a:lnTo>
                  <a:lnTo>
                    <a:pt x="54172" y="10336"/>
                  </a:lnTo>
                  <a:lnTo>
                    <a:pt x="51790" y="10210"/>
                  </a:lnTo>
                  <a:lnTo>
                    <a:pt x="49459" y="10084"/>
                  </a:lnTo>
                  <a:lnTo>
                    <a:pt x="47145" y="9873"/>
                  </a:lnTo>
                  <a:lnTo>
                    <a:pt x="44864" y="9663"/>
                  </a:lnTo>
                  <a:lnTo>
                    <a:pt x="42635" y="9453"/>
                  </a:lnTo>
                  <a:lnTo>
                    <a:pt x="38277" y="8907"/>
                  </a:lnTo>
                  <a:lnTo>
                    <a:pt x="34104" y="8319"/>
                  </a:lnTo>
                  <a:lnTo>
                    <a:pt x="30101" y="7689"/>
                  </a:lnTo>
                  <a:lnTo>
                    <a:pt x="26300" y="7016"/>
                  </a:lnTo>
                  <a:lnTo>
                    <a:pt x="22685" y="6302"/>
                  </a:lnTo>
                  <a:lnTo>
                    <a:pt x="19324" y="5546"/>
                  </a:lnTo>
                  <a:lnTo>
                    <a:pt x="16165" y="4789"/>
                  </a:lnTo>
                  <a:lnTo>
                    <a:pt x="13260" y="4033"/>
                  </a:lnTo>
                  <a:lnTo>
                    <a:pt x="10591" y="3319"/>
                  </a:lnTo>
                  <a:lnTo>
                    <a:pt x="8226" y="2647"/>
                  </a:lnTo>
                  <a:lnTo>
                    <a:pt x="6097" y="2016"/>
                  </a:lnTo>
                  <a:lnTo>
                    <a:pt x="4290" y="1470"/>
                  </a:lnTo>
                  <a:lnTo>
                    <a:pt x="2787" y="966"/>
                  </a:lnTo>
                  <a:lnTo>
                    <a:pt x="709" y="25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4" name="Google Shape;134;p1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5" name="Google Shape;135;p11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1"/>
          <p:cNvSpPr>
            <a:spLocks noGrp="1"/>
          </p:cNvSpPr>
          <p:nvPr>
            <p:ph type="pic" idx="2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7" name="Google Shape;137;p11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8" name="Google Shape;138;p11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9" name="Google Shape;139;p11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0" name="Google Shape;140;p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4" name="Google Shape;144;p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2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19984"/>
                  </a:lnTo>
                  <a:lnTo>
                    <a:pt x="120000" y="120000"/>
                  </a:lnTo>
                  <a:lnTo>
                    <a:pt x="120000" y="60"/>
                  </a:lnTo>
                  <a:lnTo>
                    <a:pt x="120000" y="60"/>
                  </a:lnTo>
                  <a:lnTo>
                    <a:pt x="117276" y="1374"/>
                  </a:lnTo>
                  <a:lnTo>
                    <a:pt x="114564" y="2642"/>
                  </a:lnTo>
                  <a:lnTo>
                    <a:pt x="111840" y="3866"/>
                  </a:lnTo>
                  <a:lnTo>
                    <a:pt x="109104" y="4923"/>
                  </a:lnTo>
                  <a:lnTo>
                    <a:pt x="106380" y="5980"/>
                  </a:lnTo>
                  <a:lnTo>
                    <a:pt x="103644" y="6977"/>
                  </a:lnTo>
                  <a:lnTo>
                    <a:pt x="100944" y="7822"/>
                  </a:lnTo>
                  <a:lnTo>
                    <a:pt x="98208" y="8623"/>
                  </a:lnTo>
                  <a:lnTo>
                    <a:pt x="95484" y="9363"/>
                  </a:lnTo>
                  <a:lnTo>
                    <a:pt x="92808" y="9997"/>
                  </a:lnTo>
                  <a:lnTo>
                    <a:pt x="90096" y="10631"/>
                  </a:lnTo>
                  <a:lnTo>
                    <a:pt x="87420" y="11160"/>
                  </a:lnTo>
                  <a:lnTo>
                    <a:pt x="84744" y="11583"/>
                  </a:lnTo>
                  <a:lnTo>
                    <a:pt x="82080" y="12006"/>
                  </a:lnTo>
                  <a:lnTo>
                    <a:pt x="79440" y="12368"/>
                  </a:lnTo>
                  <a:lnTo>
                    <a:pt x="76824" y="12640"/>
                  </a:lnTo>
                  <a:lnTo>
                    <a:pt x="74208" y="12851"/>
                  </a:lnTo>
                  <a:lnTo>
                    <a:pt x="71616" y="13063"/>
                  </a:lnTo>
                  <a:lnTo>
                    <a:pt x="69060" y="13168"/>
                  </a:lnTo>
                  <a:lnTo>
                    <a:pt x="66504" y="13274"/>
                  </a:lnTo>
                  <a:lnTo>
                    <a:pt x="63984" y="13319"/>
                  </a:lnTo>
                  <a:lnTo>
                    <a:pt x="61488" y="13274"/>
                  </a:lnTo>
                  <a:lnTo>
                    <a:pt x="59016" y="13274"/>
                  </a:lnTo>
                  <a:lnTo>
                    <a:pt x="56568" y="13168"/>
                  </a:lnTo>
                  <a:lnTo>
                    <a:pt x="54168" y="13002"/>
                  </a:lnTo>
                  <a:lnTo>
                    <a:pt x="51792" y="12851"/>
                  </a:lnTo>
                  <a:lnTo>
                    <a:pt x="49464" y="12685"/>
                  </a:lnTo>
                  <a:lnTo>
                    <a:pt x="47148" y="12428"/>
                  </a:lnTo>
                  <a:lnTo>
                    <a:pt x="44868" y="12157"/>
                  </a:lnTo>
                  <a:lnTo>
                    <a:pt x="42636" y="11900"/>
                  </a:lnTo>
                  <a:lnTo>
                    <a:pt x="38280" y="11205"/>
                  </a:lnTo>
                  <a:lnTo>
                    <a:pt x="34104" y="10465"/>
                  </a:lnTo>
                  <a:lnTo>
                    <a:pt x="30096" y="9680"/>
                  </a:lnTo>
                  <a:lnTo>
                    <a:pt x="26304" y="8834"/>
                  </a:lnTo>
                  <a:lnTo>
                    <a:pt x="22680" y="7928"/>
                  </a:lnTo>
                  <a:lnTo>
                    <a:pt x="19320" y="6977"/>
                  </a:lnTo>
                  <a:lnTo>
                    <a:pt x="16164" y="6025"/>
                  </a:lnTo>
                  <a:lnTo>
                    <a:pt x="13260" y="5074"/>
                  </a:lnTo>
                  <a:lnTo>
                    <a:pt x="10596" y="4183"/>
                  </a:lnTo>
                  <a:lnTo>
                    <a:pt x="8232" y="3337"/>
                  </a:lnTo>
                  <a:lnTo>
                    <a:pt x="6096" y="2537"/>
                  </a:lnTo>
                  <a:lnTo>
                    <a:pt x="4296" y="1857"/>
                  </a:lnTo>
                  <a:lnTo>
                    <a:pt x="2784" y="1223"/>
                  </a:lnTo>
                  <a:lnTo>
                    <a:pt x="708" y="3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2" name="Google Shape;152;p1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3" name="Google Shape;153;p12"/>
          <p:cNvSpPr txBox="1"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5" name="Google Shape;155;p12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6" name="Google Shape;156;p12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7" name="Google Shape;157;p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1" name="Google Shape;161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19550"/>
                  </a:lnTo>
                  <a:lnTo>
                    <a:pt x="120000" y="120000"/>
                  </a:lnTo>
                  <a:lnTo>
                    <a:pt x="120000" y="105"/>
                  </a:lnTo>
                  <a:lnTo>
                    <a:pt x="120000" y="105"/>
                  </a:lnTo>
                  <a:lnTo>
                    <a:pt x="117276" y="2340"/>
                  </a:lnTo>
                  <a:lnTo>
                    <a:pt x="114564" y="4470"/>
                  </a:lnTo>
                  <a:lnTo>
                    <a:pt x="111840" y="6555"/>
                  </a:lnTo>
                  <a:lnTo>
                    <a:pt x="109104" y="8340"/>
                  </a:lnTo>
                  <a:lnTo>
                    <a:pt x="106380" y="10140"/>
                  </a:lnTo>
                  <a:lnTo>
                    <a:pt x="103644" y="11820"/>
                  </a:lnTo>
                  <a:lnTo>
                    <a:pt x="100944" y="13260"/>
                  </a:lnTo>
                  <a:lnTo>
                    <a:pt x="98208" y="14625"/>
                  </a:lnTo>
                  <a:lnTo>
                    <a:pt x="95484" y="15870"/>
                  </a:lnTo>
                  <a:lnTo>
                    <a:pt x="92808" y="16950"/>
                  </a:lnTo>
                  <a:lnTo>
                    <a:pt x="90096" y="18030"/>
                  </a:lnTo>
                  <a:lnTo>
                    <a:pt x="87420" y="18930"/>
                  </a:lnTo>
                  <a:lnTo>
                    <a:pt x="84744" y="19635"/>
                  </a:lnTo>
                  <a:lnTo>
                    <a:pt x="82080" y="20370"/>
                  </a:lnTo>
                  <a:lnTo>
                    <a:pt x="79440" y="20985"/>
                  </a:lnTo>
                  <a:lnTo>
                    <a:pt x="76824" y="21420"/>
                  </a:lnTo>
                  <a:lnTo>
                    <a:pt x="74208" y="21795"/>
                  </a:lnTo>
                  <a:lnTo>
                    <a:pt x="71616" y="22155"/>
                  </a:lnTo>
                  <a:lnTo>
                    <a:pt x="69060" y="22320"/>
                  </a:lnTo>
                  <a:lnTo>
                    <a:pt x="66504" y="22500"/>
                  </a:lnTo>
                  <a:lnTo>
                    <a:pt x="63984" y="22590"/>
                  </a:lnTo>
                  <a:lnTo>
                    <a:pt x="61488" y="22500"/>
                  </a:lnTo>
                  <a:lnTo>
                    <a:pt x="59016" y="22500"/>
                  </a:lnTo>
                  <a:lnTo>
                    <a:pt x="56568" y="22320"/>
                  </a:lnTo>
                  <a:lnTo>
                    <a:pt x="54168" y="22050"/>
                  </a:lnTo>
                  <a:lnTo>
                    <a:pt x="51792" y="21795"/>
                  </a:lnTo>
                  <a:lnTo>
                    <a:pt x="49464" y="21510"/>
                  </a:lnTo>
                  <a:lnTo>
                    <a:pt x="47148" y="21075"/>
                  </a:lnTo>
                  <a:lnTo>
                    <a:pt x="44868" y="20610"/>
                  </a:lnTo>
                  <a:lnTo>
                    <a:pt x="42636" y="20190"/>
                  </a:lnTo>
                  <a:lnTo>
                    <a:pt x="38280" y="19005"/>
                  </a:lnTo>
                  <a:lnTo>
                    <a:pt x="34104" y="17745"/>
                  </a:lnTo>
                  <a:lnTo>
                    <a:pt x="30096" y="16425"/>
                  </a:lnTo>
                  <a:lnTo>
                    <a:pt x="26304" y="14970"/>
                  </a:lnTo>
                  <a:lnTo>
                    <a:pt x="22680" y="13455"/>
                  </a:lnTo>
                  <a:lnTo>
                    <a:pt x="19320" y="11820"/>
                  </a:lnTo>
                  <a:lnTo>
                    <a:pt x="16164" y="10215"/>
                  </a:lnTo>
                  <a:lnTo>
                    <a:pt x="13260" y="8610"/>
                  </a:lnTo>
                  <a:lnTo>
                    <a:pt x="10596" y="7095"/>
                  </a:lnTo>
                  <a:lnTo>
                    <a:pt x="8232" y="5655"/>
                  </a:lnTo>
                  <a:lnTo>
                    <a:pt x="6096" y="4290"/>
                  </a:lnTo>
                  <a:lnTo>
                    <a:pt x="4296" y="3150"/>
                  </a:lnTo>
                  <a:lnTo>
                    <a:pt x="2784" y="2070"/>
                  </a:lnTo>
                  <a:lnTo>
                    <a:pt x="708" y="5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9" name="Google Shape;169;p1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0" name="Google Shape;170;p13"/>
          <p:cNvSpPr txBox="1"/>
          <p:nvPr/>
        </p:nvSpPr>
        <p:spPr>
          <a:xfrm>
            <a:off x="881566" y="607336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71" name="Google Shape;171;p13"/>
          <p:cNvSpPr txBox="1"/>
          <p:nvPr/>
        </p:nvSpPr>
        <p:spPr>
          <a:xfrm>
            <a:off x="9884458" y="2613787"/>
            <a:ext cx="65276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body" idx="1"/>
          </p:nvPr>
        </p:nvSpPr>
        <p:spPr>
          <a:xfrm>
            <a:off x="1945945" y="3678766"/>
            <a:ext cx="773121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body" idx="2"/>
          </p:nvPr>
        </p:nvSpPr>
        <p:spPr>
          <a:xfrm>
            <a:off x="1154954" y="5029199"/>
            <a:ext cx="9244897" cy="99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7" name="Google Shape;177;p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1" name="Google Shape;181;p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19550"/>
                  </a:lnTo>
                  <a:lnTo>
                    <a:pt x="120000" y="120000"/>
                  </a:lnTo>
                  <a:lnTo>
                    <a:pt x="120000" y="105"/>
                  </a:lnTo>
                  <a:lnTo>
                    <a:pt x="120000" y="105"/>
                  </a:lnTo>
                  <a:lnTo>
                    <a:pt x="117276" y="2340"/>
                  </a:lnTo>
                  <a:lnTo>
                    <a:pt x="114564" y="4470"/>
                  </a:lnTo>
                  <a:lnTo>
                    <a:pt x="111840" y="6555"/>
                  </a:lnTo>
                  <a:lnTo>
                    <a:pt x="109104" y="8340"/>
                  </a:lnTo>
                  <a:lnTo>
                    <a:pt x="106380" y="10140"/>
                  </a:lnTo>
                  <a:lnTo>
                    <a:pt x="103644" y="11820"/>
                  </a:lnTo>
                  <a:lnTo>
                    <a:pt x="100944" y="13260"/>
                  </a:lnTo>
                  <a:lnTo>
                    <a:pt x="98208" y="14625"/>
                  </a:lnTo>
                  <a:lnTo>
                    <a:pt x="95484" y="15870"/>
                  </a:lnTo>
                  <a:lnTo>
                    <a:pt x="92808" y="16950"/>
                  </a:lnTo>
                  <a:lnTo>
                    <a:pt x="90096" y="18030"/>
                  </a:lnTo>
                  <a:lnTo>
                    <a:pt x="87420" y="18930"/>
                  </a:lnTo>
                  <a:lnTo>
                    <a:pt x="84744" y="19635"/>
                  </a:lnTo>
                  <a:lnTo>
                    <a:pt x="82080" y="20370"/>
                  </a:lnTo>
                  <a:lnTo>
                    <a:pt x="79440" y="20985"/>
                  </a:lnTo>
                  <a:lnTo>
                    <a:pt x="76824" y="21420"/>
                  </a:lnTo>
                  <a:lnTo>
                    <a:pt x="74208" y="21795"/>
                  </a:lnTo>
                  <a:lnTo>
                    <a:pt x="71616" y="22155"/>
                  </a:lnTo>
                  <a:lnTo>
                    <a:pt x="69060" y="22320"/>
                  </a:lnTo>
                  <a:lnTo>
                    <a:pt x="66504" y="22500"/>
                  </a:lnTo>
                  <a:lnTo>
                    <a:pt x="63984" y="22590"/>
                  </a:lnTo>
                  <a:lnTo>
                    <a:pt x="61488" y="22500"/>
                  </a:lnTo>
                  <a:lnTo>
                    <a:pt x="59016" y="22500"/>
                  </a:lnTo>
                  <a:lnTo>
                    <a:pt x="56568" y="22320"/>
                  </a:lnTo>
                  <a:lnTo>
                    <a:pt x="54168" y="22050"/>
                  </a:lnTo>
                  <a:lnTo>
                    <a:pt x="51792" y="21795"/>
                  </a:lnTo>
                  <a:lnTo>
                    <a:pt x="49464" y="21510"/>
                  </a:lnTo>
                  <a:lnTo>
                    <a:pt x="47148" y="21075"/>
                  </a:lnTo>
                  <a:lnTo>
                    <a:pt x="44868" y="20610"/>
                  </a:lnTo>
                  <a:lnTo>
                    <a:pt x="42636" y="20190"/>
                  </a:lnTo>
                  <a:lnTo>
                    <a:pt x="38280" y="19005"/>
                  </a:lnTo>
                  <a:lnTo>
                    <a:pt x="34104" y="17745"/>
                  </a:lnTo>
                  <a:lnTo>
                    <a:pt x="30096" y="16425"/>
                  </a:lnTo>
                  <a:lnTo>
                    <a:pt x="26304" y="14970"/>
                  </a:lnTo>
                  <a:lnTo>
                    <a:pt x="22680" y="13455"/>
                  </a:lnTo>
                  <a:lnTo>
                    <a:pt x="19320" y="11820"/>
                  </a:lnTo>
                  <a:lnTo>
                    <a:pt x="16164" y="10215"/>
                  </a:lnTo>
                  <a:lnTo>
                    <a:pt x="13260" y="8610"/>
                  </a:lnTo>
                  <a:lnTo>
                    <a:pt x="10596" y="7095"/>
                  </a:lnTo>
                  <a:lnTo>
                    <a:pt x="8232" y="5655"/>
                  </a:lnTo>
                  <a:lnTo>
                    <a:pt x="6096" y="4290"/>
                  </a:lnTo>
                  <a:lnTo>
                    <a:pt x="4296" y="3150"/>
                  </a:lnTo>
                  <a:lnTo>
                    <a:pt x="2784" y="2070"/>
                  </a:lnTo>
                  <a:lnTo>
                    <a:pt x="708" y="5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9" name="Google Shape;189;p1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0" name="Google Shape;190;p14"/>
          <p:cNvSpPr txBox="1"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4" name="Google Shape;194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body" idx="2"/>
          </p:nvPr>
        </p:nvSpPr>
        <p:spPr>
          <a:xfrm>
            <a:off x="1154953" y="3179764"/>
            <a:ext cx="3141879" cy="2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body" idx="3"/>
          </p:nvPr>
        </p:nvSpPr>
        <p:spPr>
          <a:xfrm>
            <a:off x="4512721" y="2603500"/>
            <a:ext cx="314700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body" idx="4"/>
          </p:nvPr>
        </p:nvSpPr>
        <p:spPr>
          <a:xfrm>
            <a:off x="4512721" y="3179763"/>
            <a:ext cx="3147009" cy="2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body" idx="5"/>
          </p:nvPr>
        </p:nvSpPr>
        <p:spPr>
          <a:xfrm>
            <a:off x="7888135" y="2603501"/>
            <a:ext cx="314573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body" idx="6"/>
          </p:nvPr>
        </p:nvSpPr>
        <p:spPr>
          <a:xfrm>
            <a:off x="7888329" y="3179762"/>
            <a:ext cx="3145536" cy="2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204" name="Google Shape;204;p15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5" name="Google Shape;205;p15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" name="Google Shape;206;p15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>
            <a:spLocks noGrp="1"/>
          </p:cNvSpPr>
          <p:nvPr>
            <p:ph type="pic" idx="2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body" idx="3"/>
          </p:nvPr>
        </p:nvSpPr>
        <p:spPr>
          <a:xfrm>
            <a:off x="1154954" y="5109106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body" idx="4"/>
          </p:nvPr>
        </p:nvSpPr>
        <p:spPr>
          <a:xfrm>
            <a:off x="4568865" y="4532844"/>
            <a:ext cx="3050438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5" name="Google Shape;215;p16"/>
          <p:cNvSpPr>
            <a:spLocks noGrp="1"/>
          </p:cNvSpPr>
          <p:nvPr>
            <p:ph type="pic" idx="5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body" idx="6"/>
          </p:nvPr>
        </p:nvSpPr>
        <p:spPr>
          <a:xfrm>
            <a:off x="4570172" y="5109105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7" name="Google Shape;217;p16"/>
          <p:cNvSpPr txBox="1">
            <a:spLocks noGrp="1"/>
          </p:cNvSpPr>
          <p:nvPr>
            <p:ph type="body" idx="7"/>
          </p:nvPr>
        </p:nvSpPr>
        <p:spPr>
          <a:xfrm>
            <a:off x="7982775" y="4532845"/>
            <a:ext cx="305109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8" name="Google Shape;218;p16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9" name="Google Shape;219;p16"/>
          <p:cNvSpPr txBox="1">
            <a:spLocks noGrp="1"/>
          </p:cNvSpPr>
          <p:nvPr>
            <p:ph type="body" idx="9"/>
          </p:nvPr>
        </p:nvSpPr>
        <p:spPr>
          <a:xfrm>
            <a:off x="7982775" y="5109104"/>
            <a:ext cx="3051096" cy="91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220" name="Google Shape;220;p16"/>
          <p:cNvCxnSpPr/>
          <p:nvPr/>
        </p:nvCxnSpPr>
        <p:spPr>
          <a:xfrm>
            <a:off x="440583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16"/>
          <p:cNvCxnSpPr/>
          <p:nvPr/>
        </p:nvCxnSpPr>
        <p:spPr>
          <a:xfrm>
            <a:off x="7797802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16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3" name="Google Shape;223;p16"/>
          <p:cNvSpPr txBox="1">
            <a:spLocks noGrp="1"/>
          </p:cNvSpPr>
          <p:nvPr>
            <p:ph type="ftr" idx="11"/>
          </p:nvPr>
        </p:nvSpPr>
        <p:spPr>
          <a:xfrm>
            <a:off x="561111" y="6391838"/>
            <a:ext cx="3644282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17"/>
          <p:cNvSpPr txBox="1">
            <a:spLocks noGrp="1"/>
          </p:cNvSpPr>
          <p:nvPr>
            <p:ph type="body" idx="1"/>
          </p:nvPr>
        </p:nvSpPr>
        <p:spPr>
          <a:xfrm rot="5400000">
            <a:off x="3859634" y="-101180"/>
            <a:ext cx="3416300" cy="8825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dt" idx="10"/>
          </p:nvPr>
        </p:nvSpPr>
        <p:spPr>
          <a:xfrm>
            <a:off x="10695439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0" name="Google Shape;230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1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3" name="Google Shape;233;p1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19550"/>
                  </a:lnTo>
                  <a:lnTo>
                    <a:pt x="120000" y="120000"/>
                  </a:lnTo>
                  <a:lnTo>
                    <a:pt x="120000" y="105"/>
                  </a:lnTo>
                  <a:lnTo>
                    <a:pt x="120000" y="105"/>
                  </a:lnTo>
                  <a:lnTo>
                    <a:pt x="117276" y="2340"/>
                  </a:lnTo>
                  <a:lnTo>
                    <a:pt x="114564" y="4470"/>
                  </a:lnTo>
                  <a:lnTo>
                    <a:pt x="111840" y="6555"/>
                  </a:lnTo>
                  <a:lnTo>
                    <a:pt x="109104" y="8340"/>
                  </a:lnTo>
                  <a:lnTo>
                    <a:pt x="106380" y="10140"/>
                  </a:lnTo>
                  <a:lnTo>
                    <a:pt x="103644" y="11820"/>
                  </a:lnTo>
                  <a:lnTo>
                    <a:pt x="100944" y="13260"/>
                  </a:lnTo>
                  <a:lnTo>
                    <a:pt x="98208" y="14625"/>
                  </a:lnTo>
                  <a:lnTo>
                    <a:pt x="95484" y="15870"/>
                  </a:lnTo>
                  <a:lnTo>
                    <a:pt x="92808" y="16950"/>
                  </a:lnTo>
                  <a:lnTo>
                    <a:pt x="90096" y="18030"/>
                  </a:lnTo>
                  <a:lnTo>
                    <a:pt x="87420" y="18930"/>
                  </a:lnTo>
                  <a:lnTo>
                    <a:pt x="84744" y="19635"/>
                  </a:lnTo>
                  <a:lnTo>
                    <a:pt x="82080" y="20370"/>
                  </a:lnTo>
                  <a:lnTo>
                    <a:pt x="79440" y="20985"/>
                  </a:lnTo>
                  <a:lnTo>
                    <a:pt x="76824" y="21420"/>
                  </a:lnTo>
                  <a:lnTo>
                    <a:pt x="74208" y="21795"/>
                  </a:lnTo>
                  <a:lnTo>
                    <a:pt x="71616" y="22155"/>
                  </a:lnTo>
                  <a:lnTo>
                    <a:pt x="69060" y="22320"/>
                  </a:lnTo>
                  <a:lnTo>
                    <a:pt x="66504" y="22500"/>
                  </a:lnTo>
                  <a:lnTo>
                    <a:pt x="63984" y="22590"/>
                  </a:lnTo>
                  <a:lnTo>
                    <a:pt x="61488" y="22500"/>
                  </a:lnTo>
                  <a:lnTo>
                    <a:pt x="59016" y="22500"/>
                  </a:lnTo>
                  <a:lnTo>
                    <a:pt x="56568" y="22320"/>
                  </a:lnTo>
                  <a:lnTo>
                    <a:pt x="54168" y="22050"/>
                  </a:lnTo>
                  <a:lnTo>
                    <a:pt x="51792" y="21795"/>
                  </a:lnTo>
                  <a:lnTo>
                    <a:pt x="49464" y="21510"/>
                  </a:lnTo>
                  <a:lnTo>
                    <a:pt x="47148" y="21075"/>
                  </a:lnTo>
                  <a:lnTo>
                    <a:pt x="44868" y="20610"/>
                  </a:lnTo>
                  <a:lnTo>
                    <a:pt x="42636" y="20190"/>
                  </a:lnTo>
                  <a:lnTo>
                    <a:pt x="38280" y="19005"/>
                  </a:lnTo>
                  <a:lnTo>
                    <a:pt x="34104" y="17745"/>
                  </a:lnTo>
                  <a:lnTo>
                    <a:pt x="30096" y="16425"/>
                  </a:lnTo>
                  <a:lnTo>
                    <a:pt x="26304" y="14970"/>
                  </a:lnTo>
                  <a:lnTo>
                    <a:pt x="22680" y="13455"/>
                  </a:lnTo>
                  <a:lnTo>
                    <a:pt x="19320" y="11820"/>
                  </a:lnTo>
                  <a:lnTo>
                    <a:pt x="16164" y="10215"/>
                  </a:lnTo>
                  <a:lnTo>
                    <a:pt x="13260" y="8610"/>
                  </a:lnTo>
                  <a:lnTo>
                    <a:pt x="10596" y="7095"/>
                  </a:lnTo>
                  <a:lnTo>
                    <a:pt x="8232" y="5655"/>
                  </a:lnTo>
                  <a:lnTo>
                    <a:pt x="6096" y="4290"/>
                  </a:lnTo>
                  <a:lnTo>
                    <a:pt x="4296" y="3150"/>
                  </a:lnTo>
                  <a:lnTo>
                    <a:pt x="2784" y="2070"/>
                  </a:lnTo>
                  <a:lnTo>
                    <a:pt x="708" y="5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42" name="Google Shape;242;p1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43" name="Google Shape;243;p18"/>
          <p:cNvSpPr txBox="1">
            <a:spLocks noGrp="1"/>
          </p:cNvSpPr>
          <p:nvPr>
            <p:ph type="title"/>
          </p:nvPr>
        </p:nvSpPr>
        <p:spPr>
          <a:xfrm rot="5400000">
            <a:off x="6915922" y="2947779"/>
            <a:ext cx="4748590" cy="140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8"/>
          <p:cNvSpPr txBox="1">
            <a:spLocks noGrp="1"/>
          </p:cNvSpPr>
          <p:nvPr>
            <p:ph type="body" idx="1"/>
          </p:nvPr>
        </p:nvSpPr>
        <p:spPr>
          <a:xfrm rot="5400000">
            <a:off x="1908671" y="524749"/>
            <a:ext cx="4748590" cy="625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5" name="Google Shape;245;p18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2135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6" name="Google Shape;246;p18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7" name="Google Shape;247;p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4" name="Google Shape;44;p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19550"/>
                  </a:lnTo>
                  <a:lnTo>
                    <a:pt x="120000" y="120000"/>
                  </a:lnTo>
                  <a:lnTo>
                    <a:pt x="120000" y="105"/>
                  </a:lnTo>
                  <a:lnTo>
                    <a:pt x="120000" y="105"/>
                  </a:lnTo>
                  <a:lnTo>
                    <a:pt x="117276" y="2340"/>
                  </a:lnTo>
                  <a:lnTo>
                    <a:pt x="114564" y="4470"/>
                  </a:lnTo>
                  <a:lnTo>
                    <a:pt x="111840" y="6555"/>
                  </a:lnTo>
                  <a:lnTo>
                    <a:pt x="109104" y="8340"/>
                  </a:lnTo>
                  <a:lnTo>
                    <a:pt x="106380" y="10140"/>
                  </a:lnTo>
                  <a:lnTo>
                    <a:pt x="103644" y="11820"/>
                  </a:lnTo>
                  <a:lnTo>
                    <a:pt x="100944" y="13260"/>
                  </a:lnTo>
                  <a:lnTo>
                    <a:pt x="98208" y="14625"/>
                  </a:lnTo>
                  <a:lnTo>
                    <a:pt x="95484" y="15870"/>
                  </a:lnTo>
                  <a:lnTo>
                    <a:pt x="92808" y="16950"/>
                  </a:lnTo>
                  <a:lnTo>
                    <a:pt x="90096" y="18030"/>
                  </a:lnTo>
                  <a:lnTo>
                    <a:pt x="87420" y="18930"/>
                  </a:lnTo>
                  <a:lnTo>
                    <a:pt x="84744" y="19635"/>
                  </a:lnTo>
                  <a:lnTo>
                    <a:pt x="82080" y="20370"/>
                  </a:lnTo>
                  <a:lnTo>
                    <a:pt x="79440" y="20985"/>
                  </a:lnTo>
                  <a:lnTo>
                    <a:pt x="76824" y="21420"/>
                  </a:lnTo>
                  <a:lnTo>
                    <a:pt x="74208" y="21795"/>
                  </a:lnTo>
                  <a:lnTo>
                    <a:pt x="71616" y="22155"/>
                  </a:lnTo>
                  <a:lnTo>
                    <a:pt x="69060" y="22320"/>
                  </a:lnTo>
                  <a:lnTo>
                    <a:pt x="66504" y="22500"/>
                  </a:lnTo>
                  <a:lnTo>
                    <a:pt x="63984" y="22590"/>
                  </a:lnTo>
                  <a:lnTo>
                    <a:pt x="61488" y="22500"/>
                  </a:lnTo>
                  <a:lnTo>
                    <a:pt x="59016" y="22500"/>
                  </a:lnTo>
                  <a:lnTo>
                    <a:pt x="56568" y="22320"/>
                  </a:lnTo>
                  <a:lnTo>
                    <a:pt x="54168" y="22050"/>
                  </a:lnTo>
                  <a:lnTo>
                    <a:pt x="51792" y="21795"/>
                  </a:lnTo>
                  <a:lnTo>
                    <a:pt x="49464" y="21510"/>
                  </a:lnTo>
                  <a:lnTo>
                    <a:pt x="47148" y="21075"/>
                  </a:lnTo>
                  <a:lnTo>
                    <a:pt x="44868" y="20610"/>
                  </a:lnTo>
                  <a:lnTo>
                    <a:pt x="42636" y="20190"/>
                  </a:lnTo>
                  <a:lnTo>
                    <a:pt x="38280" y="19005"/>
                  </a:lnTo>
                  <a:lnTo>
                    <a:pt x="34104" y="17745"/>
                  </a:lnTo>
                  <a:lnTo>
                    <a:pt x="30096" y="16425"/>
                  </a:lnTo>
                  <a:lnTo>
                    <a:pt x="26304" y="14970"/>
                  </a:lnTo>
                  <a:lnTo>
                    <a:pt x="22680" y="13455"/>
                  </a:lnTo>
                  <a:lnTo>
                    <a:pt x="19320" y="11820"/>
                  </a:lnTo>
                  <a:lnTo>
                    <a:pt x="16164" y="10215"/>
                  </a:lnTo>
                  <a:lnTo>
                    <a:pt x="13260" y="8610"/>
                  </a:lnTo>
                  <a:lnTo>
                    <a:pt x="10596" y="7095"/>
                  </a:lnTo>
                  <a:lnTo>
                    <a:pt x="8232" y="5655"/>
                  </a:lnTo>
                  <a:lnTo>
                    <a:pt x="6096" y="4290"/>
                  </a:lnTo>
                  <a:lnTo>
                    <a:pt x="4296" y="3150"/>
                  </a:lnTo>
                  <a:lnTo>
                    <a:pt x="2784" y="2070"/>
                  </a:lnTo>
                  <a:lnTo>
                    <a:pt x="708" y="5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2" name="Google Shape;52;p4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4" name="Google Shape;54;p4"/>
          <p:cNvSpPr txBox="1"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body" idx="2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body" idx="2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body" idx="3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4"/>
          </p:nvPr>
        </p:nvSpPr>
        <p:spPr>
          <a:xfrm>
            <a:off x="6208712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8" name="Google Shape;88;p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19550"/>
                  </a:lnTo>
                  <a:lnTo>
                    <a:pt x="120000" y="120000"/>
                  </a:lnTo>
                  <a:lnTo>
                    <a:pt x="120000" y="105"/>
                  </a:lnTo>
                  <a:lnTo>
                    <a:pt x="120000" y="105"/>
                  </a:lnTo>
                  <a:lnTo>
                    <a:pt x="117276" y="2340"/>
                  </a:lnTo>
                  <a:lnTo>
                    <a:pt x="114564" y="4470"/>
                  </a:lnTo>
                  <a:lnTo>
                    <a:pt x="111840" y="6555"/>
                  </a:lnTo>
                  <a:lnTo>
                    <a:pt x="109104" y="8340"/>
                  </a:lnTo>
                  <a:lnTo>
                    <a:pt x="106380" y="10140"/>
                  </a:lnTo>
                  <a:lnTo>
                    <a:pt x="103644" y="11820"/>
                  </a:lnTo>
                  <a:lnTo>
                    <a:pt x="100944" y="13260"/>
                  </a:lnTo>
                  <a:lnTo>
                    <a:pt x="98208" y="14625"/>
                  </a:lnTo>
                  <a:lnTo>
                    <a:pt x="95484" y="15870"/>
                  </a:lnTo>
                  <a:lnTo>
                    <a:pt x="92808" y="16950"/>
                  </a:lnTo>
                  <a:lnTo>
                    <a:pt x="90096" y="18030"/>
                  </a:lnTo>
                  <a:lnTo>
                    <a:pt x="87420" y="18930"/>
                  </a:lnTo>
                  <a:lnTo>
                    <a:pt x="84744" y="19635"/>
                  </a:lnTo>
                  <a:lnTo>
                    <a:pt x="82080" y="20370"/>
                  </a:lnTo>
                  <a:lnTo>
                    <a:pt x="79440" y="20985"/>
                  </a:lnTo>
                  <a:lnTo>
                    <a:pt x="76824" y="21420"/>
                  </a:lnTo>
                  <a:lnTo>
                    <a:pt x="74208" y="21795"/>
                  </a:lnTo>
                  <a:lnTo>
                    <a:pt x="71616" y="22155"/>
                  </a:lnTo>
                  <a:lnTo>
                    <a:pt x="69060" y="22320"/>
                  </a:lnTo>
                  <a:lnTo>
                    <a:pt x="66504" y="22500"/>
                  </a:lnTo>
                  <a:lnTo>
                    <a:pt x="63984" y="22590"/>
                  </a:lnTo>
                  <a:lnTo>
                    <a:pt x="61488" y="22500"/>
                  </a:lnTo>
                  <a:lnTo>
                    <a:pt x="59016" y="22500"/>
                  </a:lnTo>
                  <a:lnTo>
                    <a:pt x="56568" y="22320"/>
                  </a:lnTo>
                  <a:lnTo>
                    <a:pt x="54168" y="22050"/>
                  </a:lnTo>
                  <a:lnTo>
                    <a:pt x="51792" y="21795"/>
                  </a:lnTo>
                  <a:lnTo>
                    <a:pt x="49464" y="21510"/>
                  </a:lnTo>
                  <a:lnTo>
                    <a:pt x="47148" y="21075"/>
                  </a:lnTo>
                  <a:lnTo>
                    <a:pt x="44868" y="20610"/>
                  </a:lnTo>
                  <a:lnTo>
                    <a:pt x="42636" y="20190"/>
                  </a:lnTo>
                  <a:lnTo>
                    <a:pt x="38280" y="19005"/>
                  </a:lnTo>
                  <a:lnTo>
                    <a:pt x="34104" y="17745"/>
                  </a:lnTo>
                  <a:lnTo>
                    <a:pt x="30096" y="16425"/>
                  </a:lnTo>
                  <a:lnTo>
                    <a:pt x="26304" y="14970"/>
                  </a:lnTo>
                  <a:lnTo>
                    <a:pt x="22680" y="13455"/>
                  </a:lnTo>
                  <a:lnTo>
                    <a:pt x="19320" y="11820"/>
                  </a:lnTo>
                  <a:lnTo>
                    <a:pt x="16164" y="10215"/>
                  </a:lnTo>
                  <a:lnTo>
                    <a:pt x="13260" y="8610"/>
                  </a:lnTo>
                  <a:lnTo>
                    <a:pt x="10596" y="7095"/>
                  </a:lnTo>
                  <a:lnTo>
                    <a:pt x="8232" y="5655"/>
                  </a:lnTo>
                  <a:lnTo>
                    <a:pt x="6096" y="4290"/>
                  </a:lnTo>
                  <a:lnTo>
                    <a:pt x="4296" y="3150"/>
                  </a:lnTo>
                  <a:lnTo>
                    <a:pt x="2784" y="2070"/>
                  </a:lnTo>
                  <a:lnTo>
                    <a:pt x="708" y="5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7" name="Google Shape;97;p9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6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2793158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7" name="Google Shape;107;p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0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19550"/>
                  </a:lnTo>
                  <a:lnTo>
                    <a:pt x="120000" y="120000"/>
                  </a:lnTo>
                  <a:lnTo>
                    <a:pt x="120000" y="105"/>
                  </a:lnTo>
                  <a:lnTo>
                    <a:pt x="120000" y="105"/>
                  </a:lnTo>
                  <a:lnTo>
                    <a:pt x="117276" y="2340"/>
                  </a:lnTo>
                  <a:lnTo>
                    <a:pt x="114564" y="4470"/>
                  </a:lnTo>
                  <a:lnTo>
                    <a:pt x="111840" y="6555"/>
                  </a:lnTo>
                  <a:lnTo>
                    <a:pt x="109104" y="8340"/>
                  </a:lnTo>
                  <a:lnTo>
                    <a:pt x="106380" y="10140"/>
                  </a:lnTo>
                  <a:lnTo>
                    <a:pt x="103644" y="11820"/>
                  </a:lnTo>
                  <a:lnTo>
                    <a:pt x="100944" y="13260"/>
                  </a:lnTo>
                  <a:lnTo>
                    <a:pt x="98208" y="14625"/>
                  </a:lnTo>
                  <a:lnTo>
                    <a:pt x="95484" y="15870"/>
                  </a:lnTo>
                  <a:lnTo>
                    <a:pt x="92808" y="16950"/>
                  </a:lnTo>
                  <a:lnTo>
                    <a:pt x="90096" y="18030"/>
                  </a:lnTo>
                  <a:lnTo>
                    <a:pt x="87420" y="18930"/>
                  </a:lnTo>
                  <a:lnTo>
                    <a:pt x="84744" y="19635"/>
                  </a:lnTo>
                  <a:lnTo>
                    <a:pt x="82080" y="20370"/>
                  </a:lnTo>
                  <a:lnTo>
                    <a:pt x="79440" y="20985"/>
                  </a:lnTo>
                  <a:lnTo>
                    <a:pt x="76824" y="21420"/>
                  </a:lnTo>
                  <a:lnTo>
                    <a:pt x="74208" y="21795"/>
                  </a:lnTo>
                  <a:lnTo>
                    <a:pt x="71616" y="22155"/>
                  </a:lnTo>
                  <a:lnTo>
                    <a:pt x="69060" y="22320"/>
                  </a:lnTo>
                  <a:lnTo>
                    <a:pt x="66504" y="22500"/>
                  </a:lnTo>
                  <a:lnTo>
                    <a:pt x="63984" y="22590"/>
                  </a:lnTo>
                  <a:lnTo>
                    <a:pt x="61488" y="22500"/>
                  </a:lnTo>
                  <a:lnTo>
                    <a:pt x="59016" y="22500"/>
                  </a:lnTo>
                  <a:lnTo>
                    <a:pt x="56568" y="22320"/>
                  </a:lnTo>
                  <a:lnTo>
                    <a:pt x="54168" y="22050"/>
                  </a:lnTo>
                  <a:lnTo>
                    <a:pt x="51792" y="21795"/>
                  </a:lnTo>
                  <a:lnTo>
                    <a:pt x="49464" y="21510"/>
                  </a:lnTo>
                  <a:lnTo>
                    <a:pt x="47148" y="21075"/>
                  </a:lnTo>
                  <a:lnTo>
                    <a:pt x="44868" y="20610"/>
                  </a:lnTo>
                  <a:lnTo>
                    <a:pt x="42636" y="20190"/>
                  </a:lnTo>
                  <a:lnTo>
                    <a:pt x="38280" y="19005"/>
                  </a:lnTo>
                  <a:lnTo>
                    <a:pt x="34104" y="17745"/>
                  </a:lnTo>
                  <a:lnTo>
                    <a:pt x="30096" y="16425"/>
                  </a:lnTo>
                  <a:lnTo>
                    <a:pt x="26304" y="14970"/>
                  </a:lnTo>
                  <a:lnTo>
                    <a:pt x="22680" y="13455"/>
                  </a:lnTo>
                  <a:lnTo>
                    <a:pt x="19320" y="11820"/>
                  </a:lnTo>
                  <a:lnTo>
                    <a:pt x="16164" y="10215"/>
                  </a:lnTo>
                  <a:lnTo>
                    <a:pt x="13260" y="8610"/>
                  </a:lnTo>
                  <a:lnTo>
                    <a:pt x="10596" y="7095"/>
                  </a:lnTo>
                  <a:lnTo>
                    <a:pt x="8232" y="5655"/>
                  </a:lnTo>
                  <a:lnTo>
                    <a:pt x="6096" y="4290"/>
                  </a:lnTo>
                  <a:lnTo>
                    <a:pt x="4296" y="3150"/>
                  </a:lnTo>
                  <a:lnTo>
                    <a:pt x="2784" y="2070"/>
                  </a:lnTo>
                  <a:lnTo>
                    <a:pt x="708" y="5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6" name="Google Shape;116;p10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0"/>
          <p:cNvSpPr>
            <a:spLocks noGrp="1"/>
          </p:cNvSpPr>
          <p:nvPr>
            <p:ph type="pic" idx="2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0" name="Google Shape;120;p10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1" name="Google Shape;121;p10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Google Shape;122;p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Google Shape;11;p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42"/>
                  </a:lnTo>
                  <a:lnTo>
                    <a:pt x="120000" y="42"/>
                  </a:lnTo>
                  <a:lnTo>
                    <a:pt x="117280" y="1092"/>
                  </a:lnTo>
                  <a:lnTo>
                    <a:pt x="114560" y="2100"/>
                  </a:lnTo>
                  <a:lnTo>
                    <a:pt x="111841" y="3067"/>
                  </a:lnTo>
                  <a:lnTo>
                    <a:pt x="109104" y="3907"/>
                  </a:lnTo>
                  <a:lnTo>
                    <a:pt x="106385" y="4747"/>
                  </a:lnTo>
                  <a:lnTo>
                    <a:pt x="103648" y="5546"/>
                  </a:lnTo>
                  <a:lnTo>
                    <a:pt x="100945" y="6218"/>
                  </a:lnTo>
                  <a:lnTo>
                    <a:pt x="98209" y="6848"/>
                  </a:lnTo>
                  <a:lnTo>
                    <a:pt x="95489" y="7436"/>
                  </a:lnTo>
                  <a:lnTo>
                    <a:pt x="92804" y="7941"/>
                  </a:lnTo>
                  <a:lnTo>
                    <a:pt x="90101" y="8445"/>
                  </a:lnTo>
                  <a:lnTo>
                    <a:pt x="87415" y="8865"/>
                  </a:lnTo>
                  <a:lnTo>
                    <a:pt x="84746" y="9201"/>
                  </a:lnTo>
                  <a:lnTo>
                    <a:pt x="82077" y="9537"/>
                  </a:lnTo>
                  <a:lnTo>
                    <a:pt x="79442" y="9831"/>
                  </a:lnTo>
                  <a:lnTo>
                    <a:pt x="76824" y="10042"/>
                  </a:lnTo>
                  <a:lnTo>
                    <a:pt x="74206" y="10210"/>
                  </a:lnTo>
                  <a:lnTo>
                    <a:pt x="71621" y="10378"/>
                  </a:lnTo>
                  <a:lnTo>
                    <a:pt x="69054" y="10462"/>
                  </a:lnTo>
                  <a:lnTo>
                    <a:pt x="66503" y="10546"/>
                  </a:lnTo>
                  <a:lnTo>
                    <a:pt x="63986" y="10588"/>
                  </a:lnTo>
                  <a:lnTo>
                    <a:pt x="61486" y="10546"/>
                  </a:lnTo>
                  <a:lnTo>
                    <a:pt x="59020" y="10546"/>
                  </a:lnTo>
                  <a:lnTo>
                    <a:pt x="56570" y="10462"/>
                  </a:lnTo>
                  <a:lnTo>
                    <a:pt x="54172" y="10336"/>
                  </a:lnTo>
                  <a:lnTo>
                    <a:pt x="51790" y="10210"/>
                  </a:lnTo>
                  <a:lnTo>
                    <a:pt x="49459" y="10084"/>
                  </a:lnTo>
                  <a:lnTo>
                    <a:pt x="47145" y="9873"/>
                  </a:lnTo>
                  <a:lnTo>
                    <a:pt x="44864" y="9663"/>
                  </a:lnTo>
                  <a:lnTo>
                    <a:pt x="42635" y="9453"/>
                  </a:lnTo>
                  <a:lnTo>
                    <a:pt x="38277" y="8907"/>
                  </a:lnTo>
                  <a:lnTo>
                    <a:pt x="34104" y="8319"/>
                  </a:lnTo>
                  <a:lnTo>
                    <a:pt x="30101" y="7689"/>
                  </a:lnTo>
                  <a:lnTo>
                    <a:pt x="26300" y="7016"/>
                  </a:lnTo>
                  <a:lnTo>
                    <a:pt x="22685" y="6302"/>
                  </a:lnTo>
                  <a:lnTo>
                    <a:pt x="19324" y="5546"/>
                  </a:lnTo>
                  <a:lnTo>
                    <a:pt x="16165" y="4789"/>
                  </a:lnTo>
                  <a:lnTo>
                    <a:pt x="13260" y="4033"/>
                  </a:lnTo>
                  <a:lnTo>
                    <a:pt x="10591" y="3319"/>
                  </a:lnTo>
                  <a:lnTo>
                    <a:pt x="8226" y="2647"/>
                  </a:lnTo>
                  <a:lnTo>
                    <a:pt x="6097" y="2016"/>
                  </a:lnTo>
                  <a:lnTo>
                    <a:pt x="4290" y="1470"/>
                  </a:lnTo>
                  <a:lnTo>
                    <a:pt x="2787" y="966"/>
                  </a:lnTo>
                  <a:lnTo>
                    <a:pt x="709" y="25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" name="Google Shape;19;p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" name="Google Shape;20;p1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1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" name="Google Shape;22;p1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" name="Google Shape;23;p1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Google Shape;24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"/>
          <p:cNvSpPr txBox="1">
            <a:spLocks noGrp="1"/>
          </p:cNvSpPr>
          <p:nvPr>
            <p:ph type="ctrTitle"/>
          </p:nvPr>
        </p:nvSpPr>
        <p:spPr>
          <a:xfrm>
            <a:off x="1937775" y="832250"/>
            <a:ext cx="80430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sz="4800" b="1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Insurance Company  Data Analysis </a:t>
            </a:r>
            <a:br>
              <a:rPr lang="en-US" sz="3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300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19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US" sz="1800" b="1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sz="1800" b="0" i="0" u="none" strike="noStrike" cap="none">
              <a:solidFill>
                <a:srgbClr val="EE52A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19"/>
          <p:cNvSpPr txBox="1"/>
          <p:nvPr/>
        </p:nvSpPr>
        <p:spPr>
          <a:xfrm>
            <a:off x="8452175" y="3313650"/>
            <a:ext cx="3268500" cy="2933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Members</a:t>
            </a:r>
            <a:endParaRPr sz="3000" b="1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800" b="1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Ashutosh Dwivedi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Srija</a:t>
            </a:r>
            <a:r>
              <a:rPr lang="en-US" sz="1800" b="1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Gupta        </a:t>
            </a:r>
            <a:endParaRPr sz="1800" b="1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Mohammed </a:t>
            </a:r>
            <a:r>
              <a:rPr lang="en-US" sz="1800" b="1" dirty="0" err="1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Rehan</a:t>
            </a:r>
            <a:endParaRPr sz="1800" b="1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	      </a:t>
            </a:r>
            <a:endParaRPr sz="1800" b="1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</a:t>
            </a:r>
            <a:endParaRPr sz="1800" b="1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>
            <a:spLocks noGrp="1"/>
          </p:cNvSpPr>
          <p:nvPr>
            <p:ph type="body" idx="1"/>
          </p:nvPr>
        </p:nvSpPr>
        <p:spPr>
          <a:xfrm>
            <a:off x="4896475" y="5291725"/>
            <a:ext cx="6150000" cy="13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Conclusion</a:t>
            </a:r>
            <a:r>
              <a:rPr lang="en-US"/>
              <a:t> - We fail to reject Null Hypothesis and thus there is no relationship of Profit by Gender</a:t>
            </a:r>
            <a:endParaRPr/>
          </a:p>
        </p:txBody>
      </p:sp>
      <p:sp>
        <p:nvSpPr>
          <p:cNvPr id="321" name="Google Shape;321;p28"/>
          <p:cNvSpPr txBox="1">
            <a:spLocks noGrp="1"/>
          </p:cNvSpPr>
          <p:nvPr>
            <p:ph type="title"/>
          </p:nvPr>
        </p:nvSpPr>
        <p:spPr>
          <a:xfrm>
            <a:off x="1184454" y="649193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Profit with Gender</a:t>
            </a:r>
            <a:endParaRPr sz="360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2" name="Google Shape;3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650" y="2313225"/>
            <a:ext cx="7277100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50" y="1487375"/>
            <a:ext cx="3962950" cy="514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"/>
          <p:cNvSpPr txBox="1">
            <a:spLocks noGrp="1"/>
          </p:cNvSpPr>
          <p:nvPr>
            <p:ph type="body" idx="1"/>
          </p:nvPr>
        </p:nvSpPr>
        <p:spPr>
          <a:xfrm>
            <a:off x="707925" y="2002825"/>
            <a:ext cx="10338600" cy="4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Our Hypothesis</a:t>
            </a:r>
            <a:r>
              <a:rPr lang="en-US"/>
              <a:t> - Profit more for North Zone as to other zones</a:t>
            </a: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9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Analysis - Zone</a:t>
            </a:r>
            <a:endParaRPr sz="360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1" name="Google Shape;3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950" y="2666500"/>
            <a:ext cx="3755475" cy="38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975" y="2820175"/>
            <a:ext cx="4007675" cy="35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"/>
          <p:cNvSpPr txBox="1">
            <a:spLocks noGrp="1"/>
          </p:cNvSpPr>
          <p:nvPr>
            <p:ph type="body" idx="1"/>
          </p:nvPr>
        </p:nvSpPr>
        <p:spPr>
          <a:xfrm>
            <a:off x="4896475" y="5291725"/>
            <a:ext cx="6150000" cy="13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Conclusion</a:t>
            </a:r>
            <a:r>
              <a:rPr lang="en-US"/>
              <a:t> - We fail to reject Null Hypothesis and thus there is no relationship of Profit by Zone</a:t>
            </a:r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title"/>
          </p:nvPr>
        </p:nvSpPr>
        <p:spPr>
          <a:xfrm>
            <a:off x="1184454" y="649193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Profit with Zone</a:t>
            </a:r>
            <a:endParaRPr sz="360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0" name="Google Shape;3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75" y="1356293"/>
            <a:ext cx="3985359" cy="5196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684" y="1508693"/>
            <a:ext cx="4801486" cy="3630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 txBox="1">
            <a:spLocks noGrp="1"/>
          </p:cNvSpPr>
          <p:nvPr>
            <p:ph type="body" idx="1"/>
          </p:nvPr>
        </p:nvSpPr>
        <p:spPr>
          <a:xfrm>
            <a:off x="648925" y="2076550"/>
            <a:ext cx="10338600" cy="4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Our Hypothesis</a:t>
            </a:r>
            <a:r>
              <a:rPr lang="en-US"/>
              <a:t> - Profit more for Age Group over 40 years than rest </a:t>
            </a: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1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Analysis - Age Group</a:t>
            </a:r>
            <a:endParaRPr sz="360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9" name="Google Shape;3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500" y="2578013"/>
            <a:ext cx="3903044" cy="417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425" y="2631550"/>
            <a:ext cx="4164600" cy="36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 txBox="1">
            <a:spLocks noGrp="1"/>
          </p:cNvSpPr>
          <p:nvPr>
            <p:ph type="body" idx="1"/>
          </p:nvPr>
        </p:nvSpPr>
        <p:spPr>
          <a:xfrm>
            <a:off x="4896475" y="5291725"/>
            <a:ext cx="6150000" cy="13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Conclusion</a:t>
            </a:r>
            <a:r>
              <a:rPr lang="en-US"/>
              <a:t> - We fail to reject Null Hypothesis and thus there is no relationship of Profit by Age Group</a:t>
            </a:r>
            <a:endParaRPr/>
          </a:p>
        </p:txBody>
      </p:sp>
      <p:sp>
        <p:nvSpPr>
          <p:cNvPr id="357" name="Google Shape;357;p32"/>
          <p:cNvSpPr txBox="1">
            <a:spLocks noGrp="1"/>
          </p:cNvSpPr>
          <p:nvPr>
            <p:ph type="title"/>
          </p:nvPr>
        </p:nvSpPr>
        <p:spPr>
          <a:xfrm>
            <a:off x="1184454" y="649193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Profit with Age Group</a:t>
            </a:r>
            <a:endParaRPr sz="360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8" name="Google Shape;3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50" y="1356293"/>
            <a:ext cx="4020354" cy="5196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104" y="1508693"/>
            <a:ext cx="7360497" cy="3595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 txBox="1">
            <a:spLocks noGrp="1"/>
          </p:cNvSpPr>
          <p:nvPr>
            <p:ph type="body" idx="1"/>
          </p:nvPr>
        </p:nvSpPr>
        <p:spPr>
          <a:xfrm>
            <a:off x="648925" y="1988050"/>
            <a:ext cx="10338600" cy="4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Our Hypothesis</a:t>
            </a:r>
            <a:r>
              <a:rPr lang="en-US"/>
              <a:t> - Profit more for Large Size CC vehicles that rest of categories </a:t>
            </a: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Analysis - Vehicle Category</a:t>
            </a:r>
            <a:endParaRPr sz="360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950" y="2519000"/>
            <a:ext cx="3524000" cy="42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1100" y="2605450"/>
            <a:ext cx="3753350" cy="41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>
            <a:spLocks noGrp="1"/>
          </p:cNvSpPr>
          <p:nvPr>
            <p:ph type="body" idx="1"/>
          </p:nvPr>
        </p:nvSpPr>
        <p:spPr>
          <a:xfrm>
            <a:off x="4896475" y="5291725"/>
            <a:ext cx="6150000" cy="13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Conclusion</a:t>
            </a:r>
            <a:r>
              <a:rPr lang="en-US"/>
              <a:t> - We are successful to reject the Null Hypothesis.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Profit increase as the CC size of Vehicle increases.</a:t>
            </a:r>
            <a:endParaRPr b="1"/>
          </a:p>
        </p:txBody>
      </p:sp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1184454" y="649193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Profit with Vehicle Category</a:t>
            </a:r>
            <a:endParaRPr sz="360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6" name="Google Shape;3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75" y="1518543"/>
            <a:ext cx="4018571" cy="5196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371" y="1769668"/>
            <a:ext cx="7480254" cy="3471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5"/>
          <p:cNvSpPr txBox="1">
            <a:spLocks noGrp="1"/>
          </p:cNvSpPr>
          <p:nvPr>
            <p:ph type="title"/>
          </p:nvPr>
        </p:nvSpPr>
        <p:spPr>
          <a:xfrm>
            <a:off x="660825" y="768075"/>
            <a:ext cx="107496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Linear Model - Profit by IDV + Vehicle Category </a:t>
            </a:r>
            <a:endParaRPr/>
          </a:p>
        </p:txBody>
      </p:sp>
      <p:pic>
        <p:nvPicPr>
          <p:cNvPr id="384" name="Google Shape;3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900" y="2460125"/>
            <a:ext cx="9006451" cy="41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5"/>
          <p:cNvSpPr/>
          <p:nvPr/>
        </p:nvSpPr>
        <p:spPr>
          <a:xfrm>
            <a:off x="4405550" y="6181075"/>
            <a:ext cx="2663400" cy="18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>
            <a:spLocks noGrp="1"/>
          </p:cNvSpPr>
          <p:nvPr>
            <p:ph type="title"/>
          </p:nvPr>
        </p:nvSpPr>
        <p:spPr>
          <a:xfrm>
            <a:off x="585975" y="800400"/>
            <a:ext cx="114621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Linear Model - Profit by IDV + Vehicle Category ...</a:t>
            </a:r>
            <a:endParaRPr/>
          </a:p>
        </p:txBody>
      </p:sp>
      <p:pic>
        <p:nvPicPr>
          <p:cNvPr id="392" name="Google Shape;3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125" y="2274775"/>
            <a:ext cx="6861575" cy="458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 </a:t>
            </a:r>
            <a:endParaRPr/>
          </a:p>
        </p:txBody>
      </p:sp>
      <p:sp>
        <p:nvSpPr>
          <p:cNvPr id="399" name="Google Shape;399;p37"/>
          <p:cNvSpPr txBox="1">
            <a:spLocks noGrp="1"/>
          </p:cNvSpPr>
          <p:nvPr>
            <p:ph type="body" idx="1"/>
          </p:nvPr>
        </p:nvSpPr>
        <p:spPr>
          <a:xfrm>
            <a:off x="1154950" y="2603500"/>
            <a:ext cx="8825700" cy="39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As per our analysis based on the available dataset,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Profit is not dependent on age &amp; gender of the driver.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Profit is not dependent on any geographical zone.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Profit of the company increases with the increase in cubic capacity of the vehicle.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i="1"/>
              <a:t>“Company should focus on insuring vehicles with higher cubic capacity”.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/>
              <a:t>*Limitations: There are many other factors like experience of driver, driver’s state of mind and severity of accident which may further affect the profitability and affect the models (r-square) value.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</a:t>
            </a:r>
            <a:endParaRPr sz="360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20"/>
          <p:cNvSpPr txBox="1">
            <a:spLocks noGrp="1"/>
          </p:cNvSpPr>
          <p:nvPr>
            <p:ph type="body" idx="1"/>
          </p:nvPr>
        </p:nvSpPr>
        <p:spPr>
          <a:xfrm>
            <a:off x="1154950" y="2603500"/>
            <a:ext cx="8924700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/>
              <a:t>Dataset has sample of the claims data collected by auto-insurance provider, Indian Money, Bangalore, India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/>
              <a:t>Collected by the organization during claims processing and reporting of claim data at the end of the year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/>
              <a:t>D</a:t>
            </a:r>
            <a:r>
              <a:rPr lang="en-US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ataset ha</a:t>
            </a:r>
            <a:r>
              <a:rPr lang="en-US"/>
              <a:t>s</a:t>
            </a:r>
            <a:r>
              <a:rPr lang="en-US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15 variables and 7702 observations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1800" b="1" i="0" u="none" strike="noStrike" cap="none">
                <a:solidFill>
                  <a:srgbClr val="3F3F3F"/>
                </a:solidFill>
              </a:rPr>
              <a:t>Derived 4 variables:</a:t>
            </a:r>
            <a:r>
              <a:rPr lang="en-US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Zone, Vehicle Category, Revenue, Profit</a:t>
            </a: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Dependent Variable</a:t>
            </a:r>
            <a:r>
              <a:rPr lang="en-US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1800" i="0" u="none" strike="noStrike" cap="none">
                <a:solidFill>
                  <a:srgbClr val="3F3F3F"/>
                </a:solidFill>
              </a:rPr>
              <a:t>Premium and Cla</a:t>
            </a:r>
            <a:r>
              <a:rPr lang="en-US"/>
              <a:t>im Amount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variables</a:t>
            </a:r>
            <a:r>
              <a:rPr lang="en-US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Age Group,</a:t>
            </a:r>
            <a:r>
              <a:rPr lang="en-US" sz="1800" i="0" u="none" strike="noStrike" cap="none">
                <a:solidFill>
                  <a:srgbClr val="3F3F3F"/>
                </a:solidFill>
              </a:rPr>
              <a:t> IDV, Gender, Zone, Vehicle Category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8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51459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00"/>
              <a:t>             Questions ?</a:t>
            </a:r>
            <a:endParaRPr sz="4800"/>
          </a:p>
          <a:p>
            <a:pPr marL="342900" lvl="0" indent="-251459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00"/>
              <a:t>           or</a:t>
            </a:r>
            <a:endParaRPr sz="4800"/>
          </a:p>
          <a:p>
            <a:pPr marL="342900" lvl="0" indent="-251459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00"/>
              <a:t>             Suggestions.</a:t>
            </a:r>
            <a:endParaRPr sz="4800"/>
          </a:p>
        </p:txBody>
      </p:sp>
      <p:pic>
        <p:nvPicPr>
          <p:cNvPr id="406" name="Google Shape;4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75" y="2353900"/>
            <a:ext cx="3512750" cy="41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Business/Research Question</a:t>
            </a:r>
            <a:endParaRPr sz="360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" name="Google Shape;268;p21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1800" i="0" u="none" strike="noStrike" cap="none">
                <a:solidFill>
                  <a:srgbClr val="3F3F3F"/>
                </a:solidFill>
              </a:rPr>
              <a:t>What factors affect the profitability of Indian Money Insurance company?</a:t>
            </a:r>
            <a:endParaRPr sz="1800" i="0" u="none" strike="noStrike" cap="none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/>
              <a:t>Is there an impact of geography when it comes to the profitability of auto insurance?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/>
              <a:t>Does Age Group or Gender affect the profitability of auto Insurance?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Hypothesis </a:t>
            </a:r>
            <a:endParaRPr sz="360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4" name="Google Shape;274;p22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/>
              <a:t>The profitability of Indian Money is higher for female drivers in North zone.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/>
              <a:t>The profitability of Indian Money is higher for drivers having age more than 40 years.</a:t>
            </a: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/>
              <a:t>The profitability of Indian Money is higher for vehicles with cubic capacity more than 2200.</a:t>
            </a:r>
            <a:endParaRPr/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Variables Used For Analysis</a:t>
            </a:r>
            <a:endParaRPr sz="360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80" name="Google Shape;280;p23"/>
          <p:cNvGraphicFramePr/>
          <p:nvPr/>
        </p:nvGraphicFramePr>
        <p:xfrm>
          <a:off x="1215663" y="2523250"/>
          <a:ext cx="9760675" cy="3708500"/>
        </p:xfrm>
        <a:graphic>
          <a:graphicData uri="http://schemas.openxmlformats.org/drawingml/2006/table">
            <a:tbl>
              <a:tblPr firstRow="1" bandRow="1">
                <a:noFill/>
                <a:tableStyleId>{7917436D-2271-4D6F-8ED1-BFA800D4CD53}</a:tableStyleId>
              </a:tblPr>
              <a:tblGrid>
                <a:gridCol w="220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4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Name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Data Type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Variable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Description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Year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Factor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CV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 Years of Data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IDV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Numeric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IV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Insured Declared value of Car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Gender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Factor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IV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Male or Female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Zone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Factor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IV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Divided Regions of the Country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Age Group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Factor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IV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Age groups of Applicants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ClaimsInd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Factor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IV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Claims Take(0-not taken,1-Taken)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Vehicle Category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Factor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IV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Clubbed to Cubic Capacity size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Revenue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Numeric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DV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Derived from Premium minus Claim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Profit</a:t>
                      </a:r>
                      <a:endParaRPr sz="1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Numeric</a:t>
                      </a:r>
                      <a:endParaRPr sz="1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DV</a:t>
                      </a:r>
                      <a:endParaRPr sz="1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Profitability - Derived column(Revenue %)</a:t>
                      </a:r>
                      <a:endParaRPr sz="1800" b="1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>
            <a:spLocks noGrp="1"/>
          </p:cNvSpPr>
          <p:nvPr>
            <p:ph type="title"/>
          </p:nvPr>
        </p:nvSpPr>
        <p:spPr>
          <a:xfrm>
            <a:off x="1095954" y="796668"/>
            <a:ext cx="87615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Profit Univariate Analysis</a:t>
            </a:r>
            <a:endParaRPr/>
          </a:p>
        </p:txBody>
      </p:sp>
      <p:pic>
        <p:nvPicPr>
          <p:cNvPr id="287" name="Google Shape;2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50" y="2764325"/>
            <a:ext cx="4921025" cy="390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0800" y="2764325"/>
            <a:ext cx="5471775" cy="38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4"/>
          <p:cNvSpPr txBox="1"/>
          <p:nvPr/>
        </p:nvSpPr>
        <p:spPr>
          <a:xfrm>
            <a:off x="721900" y="2120575"/>
            <a:ext cx="48825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Original Data- With Outliers</a:t>
            </a:r>
            <a:endParaRPr sz="1800" b="1"/>
          </a:p>
        </p:txBody>
      </p:sp>
      <p:sp>
        <p:nvSpPr>
          <p:cNvPr id="290" name="Google Shape;290;p24"/>
          <p:cNvSpPr txBox="1"/>
          <p:nvPr/>
        </p:nvSpPr>
        <p:spPr>
          <a:xfrm>
            <a:off x="6406825" y="2180725"/>
            <a:ext cx="513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Without Outliers</a:t>
            </a:r>
            <a:endParaRPr sz="1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 Relevant </a:t>
            </a:r>
            <a:r>
              <a:rPr lang="en-US"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Analysis</a:t>
            </a:r>
            <a:r>
              <a:rPr lang="en-US"/>
              <a:t> </a:t>
            </a:r>
            <a:endParaRPr sz="360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25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▶"/>
            </a:pPr>
            <a:r>
              <a:rPr lang="en-US"/>
              <a:t>Profit with IDV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▶"/>
            </a:pPr>
            <a:r>
              <a:rPr lang="en-US"/>
              <a:t>Profit with Gender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▶"/>
            </a:pPr>
            <a:r>
              <a:rPr lang="en-US"/>
              <a:t>Profit with Zone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▶"/>
            </a:pPr>
            <a:r>
              <a:rPr lang="en-US"/>
              <a:t>Profit with Age Group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▶"/>
            </a:pPr>
            <a:r>
              <a:rPr lang="en-US"/>
              <a:t>Profit with Vehicle Category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▶"/>
            </a:pPr>
            <a:r>
              <a:rPr lang="en-US"/>
              <a:t>Linear Model</a:t>
            </a:r>
            <a:endParaRPr/>
          </a:p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Profit with IDV</a:t>
            </a:r>
            <a:endParaRPr/>
          </a:p>
        </p:txBody>
      </p:sp>
      <p:pic>
        <p:nvPicPr>
          <p:cNvPr id="303" name="Google Shape;3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25" y="3055550"/>
            <a:ext cx="4824874" cy="380244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6"/>
          <p:cNvSpPr txBox="1"/>
          <p:nvPr/>
        </p:nvSpPr>
        <p:spPr>
          <a:xfrm>
            <a:off x="458900" y="2298925"/>
            <a:ext cx="78102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Profit has a strong correlation with IDV</a:t>
            </a:r>
            <a:endParaRPr sz="1800" b="1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" name="Google Shape;3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5900" y="3055550"/>
            <a:ext cx="6213701" cy="33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>
            <a:spLocks noGrp="1"/>
          </p:cNvSpPr>
          <p:nvPr>
            <p:ph type="body" idx="1"/>
          </p:nvPr>
        </p:nvSpPr>
        <p:spPr>
          <a:xfrm>
            <a:off x="707925" y="2106075"/>
            <a:ext cx="10338600" cy="4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Our Hypothesis</a:t>
            </a:r>
            <a:r>
              <a:rPr lang="en-US"/>
              <a:t> - Profit more for Female as to Male</a:t>
            </a: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7"/>
          <p:cNvSpPr txBox="1">
            <a:spLocks noGrp="1"/>
          </p:cNvSpPr>
          <p:nvPr>
            <p:ph type="title"/>
          </p:nvPr>
        </p:nvSpPr>
        <p:spPr>
          <a:xfrm>
            <a:off x="1154954" y="856193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Analysis - Gender</a:t>
            </a:r>
            <a:endParaRPr sz="360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3" name="Google Shape;3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900" y="2769750"/>
            <a:ext cx="4227875" cy="371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350" y="2769750"/>
            <a:ext cx="4840600" cy="37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612</Words>
  <Application>Microsoft Macintosh PowerPoint</Application>
  <PresentationFormat>Widescreen</PresentationFormat>
  <Paragraphs>131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Century Gothic</vt:lpstr>
      <vt:lpstr>Noto Sans Symbols</vt:lpstr>
      <vt:lpstr>Calibri</vt:lpstr>
      <vt:lpstr>Arial</vt:lpstr>
      <vt:lpstr>Ion Boardroom</vt:lpstr>
      <vt:lpstr>Auto Insurance Company  Data Analysis  </vt:lpstr>
      <vt:lpstr>Data</vt:lpstr>
      <vt:lpstr>Business/Research Question</vt:lpstr>
      <vt:lpstr>Hypothesis </vt:lpstr>
      <vt:lpstr>Variables Used For Analysis</vt:lpstr>
      <vt:lpstr>Profit Univariate Analysis</vt:lpstr>
      <vt:lpstr> Relevant Analysis </vt:lpstr>
      <vt:lpstr>Profit with IDV</vt:lpstr>
      <vt:lpstr>Analysis - Gender</vt:lpstr>
      <vt:lpstr>Profit with Gender</vt:lpstr>
      <vt:lpstr>Analysis - Zone</vt:lpstr>
      <vt:lpstr>Profit with Zone</vt:lpstr>
      <vt:lpstr>Analysis - Age Group</vt:lpstr>
      <vt:lpstr>Profit with Age Group</vt:lpstr>
      <vt:lpstr>Analysis - Vehicle Category</vt:lpstr>
      <vt:lpstr>Profit with Vehicle Category</vt:lpstr>
      <vt:lpstr>Linear Model - Profit by IDV + Vehicle Category </vt:lpstr>
      <vt:lpstr>Linear Model - Profit by IDV + Vehicle Category ...</vt:lpstr>
      <vt:lpstr>Conclusion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Insurance Company  Data Analysis  </dc:title>
  <cp:lastModifiedBy>Dwivedi, Ashutosh</cp:lastModifiedBy>
  <cp:revision>2</cp:revision>
  <cp:lastPrinted>2019-01-02T03:30:18Z</cp:lastPrinted>
  <dcterms:modified xsi:type="dcterms:W3CDTF">2019-01-02T03:38:31Z</dcterms:modified>
</cp:coreProperties>
</file>